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aleway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c7cf6837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c7cf6837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c7cf6837d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c7cf6837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c7cf6837d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c7cf6837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c7cf6837d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c7cf6837d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c7cf6837d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c7cf6837d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c7cf6837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c7cf6837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c7cf6837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c7cf6837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c7cf6837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c7cf6837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c7cf6837d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c7cf6837d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c7cf6837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c7cf6837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c7cf6837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c7cf6837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7cf6837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c7cf6837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c7cf6837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c7cf6837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c7cf6837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c7cf6837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c7cf6837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c7cf6837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c7cf6837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c7cf6837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c7cf6837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c7cf6837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c7cf6837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c7cf6837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hub.docker.com" TargetMode="External"/><Relationship Id="rId4" Type="http://schemas.openxmlformats.org/officeDocument/2006/relationships/hyperlink" Target="https://hub.docker.com/_/registr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docker.com/engine/reference/run/" TargetMode="External"/><Relationship Id="rId4" Type="http://schemas.openxmlformats.org/officeDocument/2006/relationships/hyperlink" Target="https://docs.docker.com/engine/reference/commandline/search/" TargetMode="External"/><Relationship Id="rId5" Type="http://schemas.openxmlformats.org/officeDocument/2006/relationships/hyperlink" Target="https://github.com/Ginxo/micronaut-services/blob/master/consul-service/Dockerfile" TargetMode="External"/><Relationship Id="rId6" Type="http://schemas.openxmlformats.org/officeDocument/2006/relationships/hyperlink" Target="https://docs.docker.com/engine/reference/commandline/build/" TargetMode="External"/><Relationship Id="rId7" Type="http://schemas.openxmlformats.org/officeDocument/2006/relationships/hyperlink" Target="https://docs.docker.com/engine/reference/commandline/ps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hub.docker.com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docker.com/compose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docker.com" TargetMode="External"/><Relationship Id="rId4" Type="http://schemas.openxmlformats.org/officeDocument/2006/relationships/hyperlink" Target="https://hub.docker.com" TargetMode="External"/><Relationship Id="rId5" Type="http://schemas.openxmlformats.org/officeDocument/2006/relationships/hyperlink" Target="https://docs.docker.com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Docker Introduction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Another docker introduction in 2019….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The current (past) challenge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729450" y="2078875"/>
            <a:ext cx="8195400" cy="3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i="1" sz="1100"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09775"/>
            <a:ext cx="3048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050" y="1968150"/>
            <a:ext cx="3096318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8275" y="1968150"/>
            <a:ext cx="3128774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Docker vs VM - An unfair battle</a:t>
            </a:r>
            <a:endParaRPr/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729450" y="2078875"/>
            <a:ext cx="8195400" cy="3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i="1" sz="1100"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825" y="2021725"/>
            <a:ext cx="6224345" cy="31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5913150" y="2457450"/>
            <a:ext cx="2505000" cy="647700"/>
          </a:xfrm>
          <a:prstGeom prst="rect">
            <a:avLst/>
          </a:prstGeom>
          <a:solidFill>
            <a:srgbClr val="009987"/>
          </a:solidFill>
          <a:ln cap="flat" cmpd="sng" w="9525">
            <a:solidFill>
              <a:srgbClr val="F351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Containers share OS and, where </a:t>
            </a: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appropriate</a:t>
            </a: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bins/libraries. The key:</a:t>
            </a:r>
            <a:r>
              <a:rPr b="1"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deploying time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8" name="Google Shape;158;p23"/>
          <p:cNvCxnSpPr>
            <a:endCxn id="157" idx="3"/>
          </p:cNvCxnSpPr>
          <p:nvPr/>
        </p:nvCxnSpPr>
        <p:spPr>
          <a:xfrm rot="-5400000">
            <a:off x="6885600" y="3125250"/>
            <a:ext cx="1876500" cy="1188600"/>
          </a:xfrm>
          <a:prstGeom prst="curvedConnector4">
            <a:avLst>
              <a:gd fmla="val 41371" name="adj1"/>
              <a:gd fmla="val 12003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3"/>
          <p:cNvCxnSpPr>
            <a:endCxn id="157" idx="2"/>
          </p:cNvCxnSpPr>
          <p:nvPr/>
        </p:nvCxnSpPr>
        <p:spPr>
          <a:xfrm rot="-5400000">
            <a:off x="6325950" y="3618150"/>
            <a:ext cx="1352700" cy="326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3"/>
          <p:cNvCxnSpPr>
            <a:endCxn id="157" idx="1"/>
          </p:cNvCxnSpPr>
          <p:nvPr/>
        </p:nvCxnSpPr>
        <p:spPr>
          <a:xfrm rot="-5400000">
            <a:off x="4752000" y="3286950"/>
            <a:ext cx="1666800" cy="655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Docker taxonomy</a:t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729450" y="2078875"/>
            <a:ext cx="8195400" cy="3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i="1" sz="1100"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1" y="1853850"/>
            <a:ext cx="5749088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Docker registry</a:t>
            </a:r>
            <a:endParaRPr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</a:t>
            </a:r>
            <a:r>
              <a:rPr lang="en-GB"/>
              <a:t>s a stateless, highly scalable server side application that stores and lets you distribute Docker images.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Dockerhub </a:t>
            </a: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https://hub.docker.com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Azure/AWS/GCloud/... Container Registries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Private </a:t>
            </a: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https://hub.docker.com/_/registry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docker run -d -p 5000:5000 --restart always --name registry registry:2</a:t>
            </a:r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714375" y="3448050"/>
            <a:ext cx="8181900" cy="43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docker run -d -p 5000:5000 --restart always --name registry registry:2</a:t>
            </a:r>
            <a:endParaRPr sz="13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Docker main commands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729450" y="2078875"/>
            <a:ext cx="8195400" cy="3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/>
              <a:t>run</a:t>
            </a:r>
            <a:r>
              <a:rPr lang="en-GB"/>
              <a:t>: tries to find the image locally, downloads it if it’s not present, and run it. </a:t>
            </a: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https://docs.docker.com/engine/reference/run/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search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: searches for a coincident image in the registry. </a:t>
            </a: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https://docs.docker.com/engine/reference/commandline/search/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build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: Build an image from a Dockerfile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GB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https://github.com/Ginxo/micronaut-services/blob/master/consul-service/Dockerfile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-GB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https://docs.docker.com/engine/reference/commandline/build/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ps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: lists containers </a:t>
            </a: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https://docs.docker.com/engine/reference/commandline/ps/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6381750" y="2514600"/>
            <a:ext cx="2543100" cy="981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1"/>
                </a:solidFill>
              </a:rPr>
              <a:t>If no registry is specified, it looks for them in the dockerhub public registry.</a:t>
            </a:r>
            <a:endParaRPr sz="9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rgbClr val="F3F3F3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docker search &lt;registry_host&gt;:&lt;registry_port&gt;/ngix</a:t>
            </a:r>
            <a:endParaRPr sz="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 Used Docker Images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729450" y="2078875"/>
            <a:ext cx="8195400" cy="3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GB" sz="1200"/>
              <a:t>NGINX</a:t>
            </a:r>
            <a:r>
              <a:rPr lang="en-GB" sz="1200"/>
              <a:t>: HTTP servers.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GB" sz="1200"/>
              <a:t>Redis</a:t>
            </a:r>
            <a:r>
              <a:rPr lang="en-GB" sz="1200"/>
              <a:t>: Key-value store  which is often used as an in-memory database, message queue, or cache.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GB" sz="1200"/>
              <a:t>Postgres</a:t>
            </a:r>
            <a:r>
              <a:rPr lang="en-GB" sz="1200"/>
              <a:t>: An open source relational database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GB" sz="1200"/>
              <a:t>Fluentd</a:t>
            </a:r>
            <a:r>
              <a:rPr lang="en-GB" sz="1200"/>
              <a:t>: An open source data collector for unified logging layer.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GB" sz="1200"/>
              <a:t>Elasticsearch</a:t>
            </a:r>
            <a:r>
              <a:rPr lang="en-GB" sz="1200"/>
              <a:t>: A distributed datastore and full-text search engine.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GB" sz="1200"/>
              <a:t>MongoDB</a:t>
            </a:r>
            <a:r>
              <a:rPr lang="en-GB" sz="1200"/>
              <a:t>: TDocument store for a general-purpose NoSQL database.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GB" sz="1200"/>
              <a:t>MySQL</a:t>
            </a:r>
            <a:r>
              <a:rPr lang="en-GB" sz="1200"/>
              <a:t>: The most popular open source database in the world.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GB" sz="1200"/>
              <a:t>etcd</a:t>
            </a:r>
            <a:r>
              <a:rPr lang="en-GB" sz="1200"/>
              <a:t>: A distributed key-value store.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GB" sz="1200"/>
              <a:t>RabbitMQ</a:t>
            </a:r>
            <a:r>
              <a:rPr lang="en-GB" sz="1200"/>
              <a:t>: An open source message broker.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GB" sz="1200"/>
              <a:t>HAProxy</a:t>
            </a:r>
            <a:r>
              <a:rPr lang="en-GB" sz="1200"/>
              <a:t>: An open source proxy for TCP and HTTP load balancing.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More Images on </a:t>
            </a: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https://hub.docker.com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-GB" sz="1100"/>
              <a:t>Data from 2018</a:t>
            </a:r>
            <a:endParaRPr i="1" sz="1100"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025" y="1897900"/>
            <a:ext cx="4749675" cy="275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your hands dirty...</a:t>
            </a:r>
            <a:endParaRPr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Hello world example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Apache service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system to handle the whole docker environment (portainer)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jenkins + sonar + postgresql + nexus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Maven docker plugin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web example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Docker compose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Compose is a tool for defining and running multi-container Docker applications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With Compose, you use a YAML file to configure your application’s services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With a single command, you create and start all the services from your configuration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https://docs.docker.com/compose/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Keep the whale happy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whale feeds on disk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deletes all the </a:t>
            </a:r>
            <a:r>
              <a:rPr lang="en-GB"/>
              <a:t>stopped containers, volumes and networks that are not used by containers</a:t>
            </a:r>
            <a:endParaRPr/>
          </a:p>
        </p:txBody>
      </p:sp>
      <p:sp>
        <p:nvSpPr>
          <p:cNvPr id="207" name="Google Shape;207;p30"/>
          <p:cNvSpPr txBox="1"/>
          <p:nvPr/>
        </p:nvSpPr>
        <p:spPr>
          <a:xfrm>
            <a:off x="729450" y="2705100"/>
            <a:ext cx="8024100" cy="43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docker system prune -a</a:t>
            </a:r>
            <a:br>
              <a:rPr lang="en-GB" sz="13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rgbClr val="93C47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Gracias! preguntas?</a:t>
            </a:r>
            <a:endParaRPr/>
          </a:p>
        </p:txBody>
      </p:sp>
      <p:sp>
        <p:nvSpPr>
          <p:cNvPr id="213" name="Google Shape;213;p3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https://www.docker.com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https://hub.docker.com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https://docs.docker.com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724950" y="3161525"/>
            <a:ext cx="37992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Enrique Mingorance Cano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Center Expert Specialist, HPC Alicante</a:t>
            </a:r>
            <a:br>
              <a:rPr i="1" lang="en-GB"/>
            </a:br>
            <a:endParaRPr i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/>
              <a:t>g</a:t>
            </a:r>
            <a:r>
              <a:rPr b="1" lang="en-GB"/>
              <a:t>inxo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/>
              <a:t>emingora@everis.com</a:t>
            </a:r>
            <a:endParaRPr b="1"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775" y="4014013"/>
            <a:ext cx="2190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2013" y="42767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19900" y="2781300"/>
            <a:ext cx="219222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History</a:t>
            </a:r>
            <a:endParaRPr/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577600" y="1933650"/>
            <a:ext cx="36705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dotCloud</a:t>
            </a:r>
            <a:r>
              <a:rPr lang="en-GB" sz="1200"/>
              <a:t> internal project by </a:t>
            </a:r>
            <a:r>
              <a:rPr b="1" lang="en-GB" sz="1200"/>
              <a:t>Solomón Hykes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dotCloud</a:t>
            </a:r>
            <a:r>
              <a:rPr lang="en-GB" sz="1200"/>
              <a:t> reinvented itself as </a:t>
            </a:r>
            <a:r>
              <a:rPr b="1" lang="en-GB" sz="1200"/>
              <a:t>Docker</a:t>
            </a:r>
            <a:r>
              <a:rPr lang="en-GB" sz="1200"/>
              <a:t> in </a:t>
            </a:r>
            <a:r>
              <a:rPr b="1" lang="en-GB" sz="1200"/>
              <a:t>2013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Docker</a:t>
            </a:r>
            <a:r>
              <a:rPr lang="en-GB" sz="1200"/>
              <a:t> software </a:t>
            </a:r>
            <a:r>
              <a:rPr b="1" lang="en-GB" sz="1200"/>
              <a:t>open source</a:t>
            </a:r>
            <a:r>
              <a:rPr lang="en-GB" sz="1200"/>
              <a:t> project was released in </a:t>
            </a:r>
            <a:r>
              <a:rPr b="1" lang="en-GB" sz="1200"/>
              <a:t>2013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Solomón Hykes</a:t>
            </a:r>
            <a:r>
              <a:rPr lang="en-GB" sz="1200"/>
              <a:t> left </a:t>
            </a:r>
            <a:r>
              <a:rPr b="1" lang="en-GB" sz="1200"/>
              <a:t>Docker</a:t>
            </a:r>
            <a:r>
              <a:rPr lang="en-GB" sz="1200"/>
              <a:t> in March, </a:t>
            </a:r>
            <a:r>
              <a:rPr b="1" lang="en-GB" sz="1200"/>
              <a:t>2018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Nowadays the main docker contributors are: </a:t>
            </a:r>
            <a:r>
              <a:rPr b="1" lang="en-GB" sz="1200"/>
              <a:t>The Docker team, Cisco, Google, Huawei, IBM, Microsoft, and Red Hat</a:t>
            </a:r>
            <a:endParaRPr b="1" sz="12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050" y="1794900"/>
            <a:ext cx="4479948" cy="277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023" y="1823275"/>
            <a:ext cx="6389950" cy="328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current (past) challenge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current (past) challenge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25" y="1828800"/>
            <a:ext cx="7210426" cy="316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current (past) challenge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792" y="1828800"/>
            <a:ext cx="5368414" cy="328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current (past) challenge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28800"/>
            <a:ext cx="8214526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current (past) challenge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338" y="2034825"/>
            <a:ext cx="5323319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190500" y="2657475"/>
            <a:ext cx="2505000" cy="762000"/>
          </a:xfrm>
          <a:prstGeom prst="rect">
            <a:avLst/>
          </a:prstGeom>
          <a:solidFill>
            <a:srgbClr val="009987"/>
          </a:solidFill>
          <a:ln cap="flat" cmpd="sng" w="9525">
            <a:solidFill>
              <a:srgbClr val="F351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standard container that is loaded with any goods and stay sealed until the final delivery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5810250" y="3419475"/>
            <a:ext cx="2505000" cy="762000"/>
          </a:xfrm>
          <a:prstGeom prst="rect">
            <a:avLst/>
          </a:prstGeom>
          <a:solidFill>
            <a:srgbClr val="F35126"/>
          </a:solidFill>
          <a:ln cap="flat" cmpd="sng" w="9525">
            <a:solidFill>
              <a:srgbClr val="009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… in between, can be loaded, unloaded, stacked, transported, etc… in any kind of transport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625" y="1853852"/>
            <a:ext cx="5444355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current (past) challenge</a:t>
            </a:r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190500" y="2657475"/>
            <a:ext cx="2505000" cy="762000"/>
          </a:xfrm>
          <a:prstGeom prst="rect">
            <a:avLst/>
          </a:prstGeom>
          <a:solidFill>
            <a:srgbClr val="009987"/>
          </a:solidFill>
          <a:ln cap="flat" cmpd="sng" w="9525">
            <a:solidFill>
              <a:srgbClr val="F351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 engine that enables any payload to be encapsulated…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5810250" y="3114675"/>
            <a:ext cx="2505000" cy="895200"/>
          </a:xfrm>
          <a:prstGeom prst="rect">
            <a:avLst/>
          </a:prstGeom>
          <a:solidFill>
            <a:srgbClr val="F35126"/>
          </a:solidFill>
          <a:ln cap="flat" cmpd="sng" w="9525">
            <a:solidFill>
              <a:srgbClr val="0099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… that can be manipulated using the docker engine to run any container in any hardware </a:t>
            </a: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platform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current (past) challenge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8024025" cy="322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